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9"/>
  </p:notesMasterIdLst>
  <p:sldIdLst>
    <p:sldId id="859" r:id="rId3"/>
    <p:sldId id="860" r:id="rId4"/>
    <p:sldId id="861" r:id="rId5"/>
    <p:sldId id="862" r:id="rId6"/>
    <p:sldId id="863" r:id="rId7"/>
    <p:sldId id="864" r:id="rId8"/>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77" userDrawn="1">
          <p15:clr>
            <a:srgbClr val="A4A3A4"/>
          </p15:clr>
        </p15:guide>
        <p15:guide id="2" pos="384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82" d="100"/>
          <a:sy n="82" d="100"/>
        </p:scale>
        <p:origin x="648" y="86"/>
      </p:cViewPr>
      <p:guideLst>
        <p:guide orient="horz" pos="2177"/>
        <p:guide pos="3844"/>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902"/>
        <p:guide pos="2163"/>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notesMaster" Target="notesMasters/notesMaster1.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2" Type="http://schemas.openxmlformats.org/officeDocument/2006/relationships/tableStyles" Target="tableStyles.xml"/><Relationship Id="rId11" Type="http://schemas.openxmlformats.org/officeDocument/2006/relationships/viewProps" Target="viewProps.xml"/><Relationship Id="rId10" Type="http://schemas.openxmlformats.org/officeDocument/2006/relationships/presProps" Target="presProps.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5160"/>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九年级</a:t>
            </a:r>
            <a:r>
              <a:rPr lang="en-US" altLang="zh-CN" sz="2000" dirty="0" smtClean="0">
                <a:solidFill>
                  <a:prstClr val="black"/>
                </a:solidFill>
                <a:latin typeface="楷体" panose="02010609060101010101" pitchFamily="49" charset="-122"/>
                <a:ea typeface="楷体" panose="02010609060101010101" pitchFamily="49" charset="-122"/>
              </a:rPr>
              <a:t>+</a:t>
            </a:r>
            <a:r>
              <a:rPr lang="zh-CN" altLang="en-US" sz="2000" dirty="0" smtClean="0">
                <a:solidFill>
                  <a:prstClr val="black"/>
                </a:solidFill>
                <a:latin typeface="楷体" panose="02010609060101010101" pitchFamily="49" charset="-122"/>
                <a:ea typeface="楷体" panose="02010609060101010101" pitchFamily="49" charset="-122"/>
              </a:rPr>
              <a:t>中考</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第二</a:t>
            </a:r>
            <a:r>
              <a:rPr lang="zh-CN" altLang="en-US"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部分  能力</a:t>
            </a: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进阶篇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200329"/>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进阶</a:t>
            </a: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训练  </a:t>
            </a:r>
            <a:r>
              <a:rPr lang="en-US" altLang="zh-CN" sz="4800" b="0" dirty="0" smtClean="0">
                <a:solidFill>
                  <a:srgbClr val="000000"/>
                </a:solidFill>
                <a:latin typeface="+mj-lt"/>
                <a:ea typeface="微软雅黑" panose="020B0503020204020204" pitchFamily="34" charset="-122"/>
                <a:cs typeface="微软雅黑" panose="020B0503020204020204" pitchFamily="34" charset="-122"/>
              </a:rPr>
              <a:t>4</a:t>
            </a:r>
            <a:endParaRPr lang="zh-CN" altLang="en-US" sz="4800" b="0" dirty="0">
              <a:solidFill>
                <a:srgbClr val="000000"/>
              </a:solidFill>
              <a:latin typeface="+mj-lt"/>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564904"/>
            <a:ext cx="11485848" cy="1130246"/>
          </a:xfrm>
        </p:spPr>
        <p:txBody>
          <a:bodyPr/>
          <a:lstStyle/>
          <a:p>
            <a:r>
              <a:rPr lang="en-US" altLang="zh-CN" b="1" dirty="0"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讲述了两位同学吉米和海伦在放学路上针对家庭琐事和兄弟矛盾问题进行的对话。</a:t>
            </a:r>
            <a:endParaRPr lang="zh-CN" altLang="en-US" dirty="0"/>
          </a:p>
        </p:txBody>
      </p:sp>
      <p:pic>
        <p:nvPicPr>
          <p:cNvPr id="3" name="语篇导航-DA.eps" descr="id:2147486385;FounderCES"/>
          <p:cNvPicPr/>
          <p:nvPr/>
        </p:nvPicPr>
        <p:blipFill>
          <a:blip r:embed="rId1"/>
          <a:stretch>
            <a:fillRect/>
          </a:stretch>
        </p:blipFill>
        <p:spPr>
          <a:xfrm>
            <a:off x="577736" y="2648123"/>
            <a:ext cx="1917070" cy="468115"/>
          </a:xfrm>
          <a:prstGeom prst="rect">
            <a:avLst/>
          </a:prstGeom>
        </p:spPr>
      </p:pic>
      <p:pic>
        <p:nvPicPr>
          <p:cNvPr id="4" name="图片 3"/>
          <p:cNvPicPr>
            <a:picLocks noChangeAspect="1"/>
          </p:cNvPicPr>
          <p:nvPr/>
        </p:nvPicPr>
        <p:blipFill>
          <a:blip r:embed="rId2"/>
          <a:stretch>
            <a:fillRect/>
          </a:stretch>
        </p:blipFill>
        <p:spPr>
          <a:xfrm>
            <a:off x="766981" y="1340768"/>
            <a:ext cx="10656450" cy="1177478"/>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71672"/>
            <a:ext cx="11485848" cy="2861310"/>
          </a:xfrm>
        </p:spPr>
        <p:txBody>
          <a:bodyPr/>
          <a:lstStyle/>
          <a:p>
            <a:pPr indent="609600" hangingPunct="0">
              <a:spcAft>
                <a:spcPts val="0"/>
              </a:spcAft>
              <a:tabLst>
                <a:tab pos="4050665" algn="l"/>
                <a:tab pos="7021195" algn="l"/>
                <a:tab pos="963168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阅读下面对话，在每个空白处填入一个适当的句子，使对话完整，合乎情境。</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050665" algn="l"/>
                <a:tab pos="7021195" algn="l"/>
                <a:tab pos="963168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Jimmy</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Helen</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classmates</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talking</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their</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way</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home</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after</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school</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Jimmy</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 Helen. I called you at seven last night, but you didn’t pick up.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Helen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 I was doing the dishes at that time. My mum doesn’t feel well, so I have to help around the house.</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4251161" y="752672"/>
            <a:ext cx="3688090" cy="515444"/>
          </a:xfrm>
          <a:prstGeom prst="rect">
            <a:avLst/>
          </a:prstGeom>
        </p:spPr>
      </p:pic>
      <p:sp>
        <p:nvSpPr>
          <p:cNvPr id="4" name="内容占位符 1"/>
          <p:cNvSpPr txBox="1"/>
          <p:nvPr/>
        </p:nvSpPr>
        <p:spPr bwMode="auto">
          <a:xfrm>
            <a:off x="360854" y="3989129"/>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tabLst>
                <a:tab pos="4050665" algn="l"/>
                <a:tab pos="7021195" algn="l"/>
                <a:tab pos="9631680" algn="l"/>
              </a:tabLst>
            </a:pP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smtClean="0">
                <a:solidFill>
                  <a:srgbClr val="00B0F0"/>
                </a:solidFill>
                <a:latin typeface="+mn-ea"/>
                <a:cs typeface="Times New Roman" panose="02020603050405020304" pitchFamily="18" charset="0"/>
              </a:rPr>
              <a:t>.</a:t>
            </a:r>
            <a:r>
              <a:rPr lang="en-US" altLang="zh-CN" u="sng" dirty="0"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________________________________________________________________________</a:t>
            </a:r>
            <a:endParaRPr lang="en-US" altLang="zh-CN" u="sng" dirty="0"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p:nvPr/>
        </p:nvSpPr>
        <p:spPr bwMode="auto">
          <a:xfrm>
            <a:off x="360854" y="3921024"/>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dirty="0" smtClean="0">
                <a:solidFill>
                  <a:srgbClr val="FF0000"/>
                </a:solidFill>
                <a:latin typeface="Times New Roman" panose="02020603050405020304" pitchFamily="18" charset="0"/>
                <a:ea typeface="宋体" panose="02010600030101010101" pitchFamily="2" charset="-122"/>
              </a:rPr>
              <a:t>     What</a:t>
            </a:r>
            <a:r>
              <a:rPr lang="en-US" altLang="zh-CN" b="1" dirty="0" smtClean="0">
                <a:solidFill>
                  <a:srgbClr val="FF0000"/>
                </a:solidFill>
                <a:latin typeface="Times New Roman" panose="02020603050405020304" pitchFamily="18" charset="0"/>
                <a:ea typeface="楷体" panose="02010609060101010101" pitchFamily="49" charset="-122"/>
              </a:rPr>
              <a:t> </a:t>
            </a:r>
            <a:r>
              <a:rPr lang="en-US" altLang="zh-CN" b="1" dirty="0" smtClean="0">
                <a:solidFill>
                  <a:srgbClr val="FF0000"/>
                </a:solidFill>
                <a:latin typeface="Times New Roman" panose="02020603050405020304" pitchFamily="18" charset="0"/>
                <a:ea typeface="宋体" panose="02010600030101010101" pitchFamily="2" charset="-122"/>
              </a:rPr>
              <a:t>were</a:t>
            </a:r>
            <a:r>
              <a:rPr lang="en-US" altLang="zh-CN" b="1" dirty="0" smtClean="0">
                <a:solidFill>
                  <a:srgbClr val="FF0000"/>
                </a:solidFill>
                <a:latin typeface="Times New Roman" panose="02020603050405020304" pitchFamily="18" charset="0"/>
                <a:ea typeface="楷体" panose="02010609060101010101" pitchFamily="49" charset="-122"/>
              </a:rPr>
              <a:t> </a:t>
            </a:r>
            <a:r>
              <a:rPr lang="en-US" altLang="zh-CN" b="1" dirty="0" smtClean="0">
                <a:solidFill>
                  <a:srgbClr val="FF0000"/>
                </a:solidFill>
                <a:latin typeface="Times New Roman" panose="02020603050405020304" pitchFamily="18" charset="0"/>
                <a:ea typeface="宋体" panose="02010600030101010101" pitchFamily="2" charset="-122"/>
              </a:rPr>
              <a:t>you</a:t>
            </a:r>
            <a:r>
              <a:rPr lang="en-US" altLang="zh-CN" b="1" dirty="0" smtClean="0">
                <a:solidFill>
                  <a:srgbClr val="FF0000"/>
                </a:solidFill>
                <a:latin typeface="Times New Roman" panose="02020603050405020304" pitchFamily="18" charset="0"/>
                <a:ea typeface="楷体" panose="02010609060101010101" pitchFamily="49" charset="-122"/>
              </a:rPr>
              <a:t> </a:t>
            </a:r>
            <a:r>
              <a:rPr lang="en-US" altLang="zh-CN" b="1" dirty="0" smtClean="0">
                <a:solidFill>
                  <a:srgbClr val="FF0000"/>
                </a:solidFill>
                <a:latin typeface="Times New Roman" panose="02020603050405020304" pitchFamily="18" charset="0"/>
                <a:ea typeface="宋体" panose="02010600030101010101" pitchFamily="2" charset="-122"/>
              </a:rPr>
              <a:t>doing/What</a:t>
            </a:r>
            <a:r>
              <a:rPr lang="en-US" altLang="zh-CN" b="1" dirty="0" smtClean="0">
                <a:solidFill>
                  <a:srgbClr val="FF0000"/>
                </a:solidFill>
                <a:latin typeface="Times New Roman" panose="02020603050405020304" pitchFamily="18" charset="0"/>
                <a:ea typeface="楷体" panose="02010609060101010101" pitchFamily="49" charset="-122"/>
              </a:rPr>
              <a:t> </a:t>
            </a:r>
            <a:r>
              <a:rPr lang="en-US" altLang="zh-CN" b="1" dirty="0" smtClean="0">
                <a:solidFill>
                  <a:srgbClr val="FF0000"/>
                </a:solidFill>
                <a:latin typeface="Times New Roman" panose="02020603050405020304" pitchFamily="18" charset="0"/>
                <a:ea typeface="宋体" panose="02010600030101010101" pitchFamily="2" charset="-122"/>
              </a:rPr>
              <a:t>were</a:t>
            </a:r>
            <a:r>
              <a:rPr lang="en-US" altLang="zh-CN" b="1" dirty="0" smtClean="0">
                <a:solidFill>
                  <a:srgbClr val="FF0000"/>
                </a:solidFill>
                <a:latin typeface="Times New Roman" panose="02020603050405020304" pitchFamily="18" charset="0"/>
                <a:ea typeface="楷体" panose="02010609060101010101" pitchFamily="49" charset="-122"/>
              </a:rPr>
              <a:t> </a:t>
            </a:r>
            <a:r>
              <a:rPr lang="en-US" altLang="zh-CN" b="1" dirty="0" smtClean="0">
                <a:solidFill>
                  <a:srgbClr val="FF0000"/>
                </a:solidFill>
                <a:latin typeface="Times New Roman" panose="02020603050405020304" pitchFamily="18" charset="0"/>
                <a:ea typeface="宋体" panose="02010600030101010101" pitchFamily="2" charset="-122"/>
              </a:rPr>
              <a:t>you</a:t>
            </a:r>
            <a:r>
              <a:rPr lang="en-US" altLang="zh-CN" b="1" dirty="0" smtClean="0">
                <a:solidFill>
                  <a:srgbClr val="FF0000"/>
                </a:solidFill>
                <a:latin typeface="Times New Roman" panose="02020603050405020304" pitchFamily="18" charset="0"/>
                <a:ea typeface="楷体" panose="02010609060101010101" pitchFamily="49" charset="-122"/>
              </a:rPr>
              <a:t> </a:t>
            </a:r>
            <a:r>
              <a:rPr lang="en-US" altLang="zh-CN" b="1" dirty="0" smtClean="0">
                <a:solidFill>
                  <a:srgbClr val="FF0000"/>
                </a:solidFill>
                <a:latin typeface="Times New Roman" panose="02020603050405020304" pitchFamily="18" charset="0"/>
                <a:ea typeface="宋体" panose="02010600030101010101" pitchFamily="2" charset="-122"/>
              </a:rPr>
              <a:t>doing</a:t>
            </a:r>
            <a:r>
              <a:rPr lang="en-US" altLang="zh-CN" b="1" dirty="0" smtClean="0">
                <a:solidFill>
                  <a:srgbClr val="FF0000"/>
                </a:solidFill>
                <a:latin typeface="Times New Roman" panose="02020603050405020304" pitchFamily="18" charset="0"/>
                <a:ea typeface="楷体" panose="02010609060101010101" pitchFamily="49" charset="-122"/>
              </a:rPr>
              <a:t> </a:t>
            </a:r>
            <a:r>
              <a:rPr lang="en-US" altLang="zh-CN" b="1" dirty="0" smtClean="0">
                <a:solidFill>
                  <a:srgbClr val="FF0000"/>
                </a:solidFill>
                <a:latin typeface="Times New Roman" panose="02020603050405020304" pitchFamily="18" charset="0"/>
                <a:ea typeface="宋体" panose="02010600030101010101" pitchFamily="2" charset="-122"/>
              </a:rPr>
              <a:t>at</a:t>
            </a:r>
            <a:r>
              <a:rPr lang="en-US" altLang="zh-CN" b="1" dirty="0" smtClean="0">
                <a:solidFill>
                  <a:srgbClr val="FF0000"/>
                </a:solidFill>
                <a:latin typeface="Times New Roman" panose="02020603050405020304" pitchFamily="18" charset="0"/>
                <a:ea typeface="楷体" panose="02010609060101010101" pitchFamily="49" charset="-122"/>
              </a:rPr>
              <a:t> </a:t>
            </a:r>
            <a:r>
              <a:rPr lang="en-US" altLang="zh-CN" b="1" dirty="0" smtClean="0">
                <a:solidFill>
                  <a:srgbClr val="FF0000"/>
                </a:solidFill>
                <a:latin typeface="Times New Roman" panose="02020603050405020304" pitchFamily="18" charset="0"/>
                <a:ea typeface="宋体" panose="02010600030101010101" pitchFamily="2" charset="-122"/>
              </a:rPr>
              <a:t>that</a:t>
            </a:r>
            <a:r>
              <a:rPr lang="en-US" altLang="zh-CN" b="1" dirty="0" smtClean="0">
                <a:solidFill>
                  <a:srgbClr val="FF0000"/>
                </a:solidFill>
                <a:latin typeface="Times New Roman" panose="02020603050405020304" pitchFamily="18" charset="0"/>
                <a:ea typeface="楷体" panose="02010609060101010101" pitchFamily="49" charset="-122"/>
              </a:rPr>
              <a:t> </a:t>
            </a:r>
            <a:r>
              <a:rPr lang="en-US" altLang="zh-CN" b="1" dirty="0" smtClean="0">
                <a:solidFill>
                  <a:srgbClr val="FF0000"/>
                </a:solidFill>
                <a:latin typeface="Times New Roman" panose="02020603050405020304" pitchFamily="18" charset="0"/>
                <a:ea typeface="宋体" panose="02010600030101010101" pitchFamily="2" charset="-122"/>
              </a:rPr>
              <a:t>time</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en-US" dirty="0"/>
          </a:p>
        </p:txBody>
      </p:sp>
      <p:sp>
        <p:nvSpPr>
          <p:cNvPr id="6" name="内容占位符 1"/>
          <p:cNvSpPr txBox="1"/>
          <p:nvPr/>
        </p:nvSpPr>
        <p:spPr bwMode="auto">
          <a:xfrm>
            <a:off x="360854" y="4530930"/>
            <a:ext cx="11485848" cy="1753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smtClean="0">
                <a:solidFill>
                  <a:srgbClr val="FF0000"/>
                </a:solidFill>
                <a:latin typeface="Times New Roman" panose="02020603050405020304" pitchFamily="18" charset="0"/>
                <a:ea typeface="宋体" panose="02010600030101010101" pitchFamily="2" charset="-122"/>
              </a:rPr>
              <a:t>“Hi,Helen</a:t>
            </a:r>
            <a:r>
              <a:rPr lang="en-US" altLang="zh-CN" b="1" smtClean="0">
                <a:solidFill>
                  <a:srgbClr val="FF0000"/>
                </a:solidFill>
                <a:latin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rPr>
              <a:t> I called you at seven last night, but you didn’t pick up</a:t>
            </a:r>
            <a:r>
              <a:rPr lang="en-US" altLang="zh-CN" b="1" smtClean="0">
                <a:solidFill>
                  <a:srgbClr val="FF0000"/>
                </a:solidFill>
                <a:latin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可知，吉米询问海伦昨晚为何没接电话，当时在干什么。故填</a:t>
            </a:r>
            <a:r>
              <a:rPr lang="en-US" altLang="zh-CN" b="1" smtClean="0">
                <a:solidFill>
                  <a:srgbClr val="FF0000"/>
                </a:solidFill>
                <a:latin typeface="Times New Roman" panose="02020603050405020304" pitchFamily="18" charset="0"/>
                <a:ea typeface="宋体" panose="02010600030101010101" pitchFamily="2" charset="-122"/>
              </a:rPr>
              <a:t>What were you doing/ What were you doing at that time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158365"/>
          </a:xfrm>
        </p:spPr>
        <p:txBody>
          <a:bodyPr/>
          <a:lstStyle/>
          <a:p>
            <a:pPr hangingPunct="0">
              <a:lnSpc>
                <a:spcPct val="140000"/>
              </a:lnSpc>
              <a:spcAft>
                <a:spcPts val="0"/>
              </a:spcAft>
              <a:tabLst>
                <a:tab pos="4050665" algn="l"/>
                <a:tab pos="7021195" algn="l"/>
                <a:tab pos="963168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Jimmy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 I’m</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sorry to hear that!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4050665" algn="l"/>
                <a:tab pos="7021195" algn="l"/>
                <a:tab pos="963168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Helen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 has a stomachache. But she feels better now. Why did you call me last night?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4050665" algn="l"/>
                <a:tab pos="7021195" algn="l"/>
                <a:tab pos="963168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Jimmy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got into another fight with my brother. He didn’t allow me to watch my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favourite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TV program. What should I do?</a:t>
            </a:r>
            <a:endParaRPr lang="en-US"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p:nvPr/>
        </p:nvSpPr>
        <p:spPr bwMode="auto">
          <a:xfrm>
            <a:off x="360854" y="2936976"/>
            <a:ext cx="11485848" cy="11339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050665" algn="l"/>
                <a:tab pos="7021195" algn="l"/>
                <a:tab pos="9631680" algn="l"/>
              </a:tabLst>
            </a:pP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smtClean="0">
                <a:solidFill>
                  <a:srgbClr val="00B0F0"/>
                </a:solidFill>
                <a:latin typeface="+mn-ea"/>
                <a:cs typeface="Times New Roman" panose="02020603050405020304" pitchFamily="18" charset="0"/>
              </a:rPr>
              <a:t>.</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_______________________________________________________________________</a:t>
            </a:r>
            <a:endParaRPr lang="en-US" altLang="zh-CN" u="sng" dirty="0"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4050665" algn="l"/>
                <a:tab pos="7021195" algn="l"/>
                <a:tab pos="9631680" algn="l"/>
              </a:tabLst>
            </a:pPr>
            <a:r>
              <a:rPr lang="en-US" altLang="zh-CN" u="sng" dirty="0"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__________________________________________________________________________</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p:nvPr/>
        </p:nvSpPr>
        <p:spPr bwMode="auto">
          <a:xfrm>
            <a:off x="360854" y="2922946"/>
            <a:ext cx="11485848" cy="106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lnSpc>
                <a:spcPct val="140000"/>
              </a:lnSpc>
            </a:pPr>
            <a:r>
              <a:rPr lang="en-US" altLang="zh-CN" b="1" dirty="0" smtClean="0">
                <a:solidFill>
                  <a:srgbClr val="FF0000"/>
                </a:solidFill>
                <a:latin typeface="Times New Roman" panose="02020603050405020304" pitchFamily="18" charset="0"/>
                <a:ea typeface="宋体" panose="02010600030101010101" pitchFamily="2" charset="-122"/>
              </a:rPr>
              <a:t>    What’s the matter </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rPr>
              <a:t>with her/your mother</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rPr>
              <a:t>/What’s wrong </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rPr>
              <a:t>with her/your mother</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rPr>
              <a:t>/What’s the trouble </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rPr>
              <a:t>with her/your mother</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rPr>
              <a:t>/What happened </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rPr>
              <a:t>to her/your mother</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
        <p:nvSpPr>
          <p:cNvPr id="5" name="内容占位符 1"/>
          <p:cNvSpPr txBox="1"/>
          <p:nvPr/>
        </p:nvSpPr>
        <p:spPr bwMode="auto">
          <a:xfrm>
            <a:off x="360854" y="4021137"/>
            <a:ext cx="11485848" cy="2158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40000"/>
              </a:lnSpc>
              <a:spcAft>
                <a:spcPts val="0"/>
              </a:spcAft>
            </a:pP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“My mum doesn’t feel well”</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“She has a stomachache</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可知，吉米关心海伦妈妈的病情，应询问海伦的妈妈怎么了。故填</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What’s the matter </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with her/ your mother</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/What’s wrong </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with her/your mother</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/What’s the trouble </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with her/your mother</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/What happened </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to her/your mother</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26112"/>
            <a:ext cx="11485848" cy="2306955"/>
          </a:xfrm>
        </p:spPr>
        <p:txBody>
          <a:bodyPr/>
          <a:lstStyle/>
          <a:p>
            <a:pPr hangingPunct="0">
              <a:spcAft>
                <a:spcPts val="0"/>
              </a:spcAft>
              <a:tabLst>
                <a:tab pos="4050665" algn="l"/>
                <a:tab pos="7021195" algn="l"/>
                <a:tab pos="963168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Helen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believe proper communication can work all the time. You can try to communicate with him first.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Jimmy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 I</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haven’t thought about writing a letter to him. Maybe I’ll have a try. Thank you for your advice.</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p:nvPr/>
        </p:nvSpPr>
        <p:spPr bwMode="auto">
          <a:xfrm>
            <a:off x="360854" y="3404936"/>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050665" algn="l"/>
                <a:tab pos="7021195" algn="l"/>
                <a:tab pos="9631680" algn="l"/>
              </a:tabLst>
            </a:pP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 </a:t>
            </a:r>
            <a:r>
              <a:rPr lang="en-US" altLang="zh-CN" u="sng" dirty="0"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________________________________________________________________________</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p:nvPr/>
        </p:nvSpPr>
        <p:spPr bwMode="auto">
          <a:xfrm>
            <a:off x="694606" y="3329025"/>
            <a:ext cx="1115209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rPr>
              <a:t>Have you thought about writing a letter to him</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p:nvPr/>
        </p:nvSpPr>
        <p:spPr bwMode="auto">
          <a:xfrm>
            <a:off x="360854" y="3904996"/>
            <a:ext cx="11485848" cy="1753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smtClean="0">
                <a:solidFill>
                  <a:srgbClr val="FF0000"/>
                </a:solidFill>
                <a:latin typeface="Times New Roman" panose="02020603050405020304" pitchFamily="18" charset="0"/>
                <a:ea typeface="宋体" panose="02010600030101010101" pitchFamily="2" charset="-122"/>
              </a:rPr>
              <a:t>“You can try to communicate with him first</a:t>
            </a:r>
            <a:r>
              <a:rPr lang="en-US" altLang="zh-CN" b="1" smtClean="0">
                <a:solidFill>
                  <a:srgbClr val="FF0000"/>
                </a:solidFill>
                <a:latin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smtClean="0">
                <a:solidFill>
                  <a:srgbClr val="FF0000"/>
                </a:solidFill>
                <a:latin typeface="Times New Roman" panose="02020603050405020304" pitchFamily="18" charset="0"/>
                <a:ea typeface="宋体" panose="02010600030101010101" pitchFamily="2" charset="-122"/>
              </a:rPr>
              <a:t>“No, I haven’t thought about writing a letter to him</a:t>
            </a:r>
            <a:r>
              <a:rPr lang="en-US" altLang="zh-CN" b="1" smtClean="0">
                <a:solidFill>
                  <a:srgbClr val="FF0000"/>
                </a:solidFill>
                <a:latin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可知，海伦建议吉米尝试写信沟通。故填</a:t>
            </a:r>
            <a:r>
              <a:rPr lang="en-US" altLang="zh-CN" b="1" smtClean="0">
                <a:solidFill>
                  <a:srgbClr val="FF0000"/>
                </a:solidFill>
                <a:latin typeface="Times New Roman" panose="02020603050405020304" pitchFamily="18" charset="0"/>
                <a:ea typeface="宋体" panose="02010600030101010101" pitchFamily="2" charset="-122"/>
              </a:rPr>
              <a:t>Have you thought about writing a letter to him</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42136"/>
            <a:ext cx="11485848" cy="2306955"/>
          </a:xfrm>
        </p:spPr>
        <p:txBody>
          <a:bodyPr/>
          <a:lstStyle/>
          <a:p>
            <a:pPr hangingPunct="0">
              <a:spcAft>
                <a:spcPts val="0"/>
              </a:spcAft>
              <a:tabLst>
                <a:tab pos="4050665" algn="l"/>
                <a:tab pos="7021195" algn="l"/>
                <a:tab pos="963168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Helen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 problem. By the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way,what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kind of TV shows does your brother like?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Jimmy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Helen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Sounds nice!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Maybe you can watch them together next time.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Jimmy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Hope things work out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p:nvPr/>
        </p:nvSpPr>
        <p:spPr bwMode="auto">
          <a:xfrm>
            <a:off x="360854" y="3645024"/>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050665" algn="l"/>
                <a:tab pos="7021195" algn="l"/>
                <a:tab pos="9631680" algn="l"/>
              </a:tabLst>
            </a:pP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 </a:t>
            </a:r>
            <a:r>
              <a:rPr lang="en-US" altLang="zh-CN" u="sng" dirty="0"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________________________________________________________________________</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p:nvPr/>
        </p:nvSpPr>
        <p:spPr bwMode="auto">
          <a:xfrm>
            <a:off x="694606" y="3572832"/>
            <a:ext cx="1115209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rPr>
              <a:t>He likes TV shows that are exciting/</a:t>
            </a:r>
            <a:r>
              <a:rPr lang="en-US" altLang="zh-CN" b="1" smtClean="0">
                <a:solidFill>
                  <a:srgbClr val="FF0000"/>
                </a:solidFill>
                <a:latin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p:nvPr/>
        </p:nvSpPr>
        <p:spPr bwMode="auto">
          <a:xfrm>
            <a:off x="360854" y="4170962"/>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“what kind of TV shows does your brother like”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可知，吉米需要回答哥哥喜欢的节目类型。故填</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He likes TV shows that are exciting/</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lgn="ctr">
          <a:defRPr sz="2400" dirty="0"/>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2370</Words>
  <Application>WPS 演示</Application>
  <PresentationFormat>自定义</PresentationFormat>
  <Paragraphs>48</Paragraphs>
  <Slides>6</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6</vt:i4>
      </vt:variant>
    </vt:vector>
  </HeadingPairs>
  <TitlesOfParts>
    <vt:vector size="16" baseType="lpstr">
      <vt:lpstr>Arial</vt:lpstr>
      <vt:lpstr>宋体</vt:lpstr>
      <vt:lpstr>Wingdings</vt:lpstr>
      <vt:lpstr>Times New Roman</vt:lpstr>
      <vt:lpstr>楷体</vt:lpstr>
      <vt:lpstr>微软雅黑</vt:lpstr>
      <vt:lpstr>黑体</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人间</cp:lastModifiedBy>
  <cp:revision>457</cp:revision>
  <dcterms:created xsi:type="dcterms:W3CDTF">2020-11-06T05:24:00Z</dcterms:created>
  <dcterms:modified xsi:type="dcterms:W3CDTF">2025-09-17T07:18:58Z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183F53B07990440590EEDC2FFA382F57_12</vt:lpwstr>
  </property>
</Properties>
</file>